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8" r:id="rId3"/>
    <p:sldId id="257"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8591DF31-3B06-4F16-ABF8-9A3517CEB100}" type="datetimeFigureOut">
              <a:rPr lang="en-US" smtClean="0"/>
              <a:t>3/26/2024</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423059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91DF31-3B06-4F16-ABF8-9A3517CEB10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2869402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91DF31-3B06-4F16-ABF8-9A3517CEB10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2364355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91DF31-3B06-4F16-ABF8-9A3517CEB10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4228138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91DF31-3B06-4F16-ABF8-9A3517CEB100}" type="datetimeFigureOut">
              <a:rPr lang="en-US" smtClean="0"/>
              <a:t>3/26/2024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3811129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91DF31-3B06-4F16-ABF8-9A3517CEB100}" type="datetimeFigureOut">
              <a:rPr lang="en-US" smtClean="0"/>
              <a:t>3/26/2024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3083824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91DF31-3B06-4F16-ABF8-9A3517CEB100}" type="datetimeFigureOut">
              <a:rPr lang="en-US" smtClean="0"/>
              <a:t>3/26/2024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2779171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91DF31-3B06-4F16-ABF8-9A3517CEB10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1579984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91DF31-3B06-4F16-ABF8-9A3517CEB10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1427599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91DF31-3B06-4F16-ABF8-9A3517CEB10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1470397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91DF31-3B06-4F16-ABF8-9A3517CEB10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3960218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91DF31-3B06-4F16-ABF8-9A3517CEB10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9C49D-9A24-44AC-B4F8-D8B5F86EBC19}"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24563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91DF31-3B06-4F16-ABF8-9A3517CEB10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3520938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591DF31-3B06-4F16-ABF8-9A3517CEB100}" type="datetimeFigureOut">
              <a:rPr lang="en-US" smtClean="0"/>
              <a:t>3/26/2024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1391431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591DF31-3B06-4F16-ABF8-9A3517CEB100}" type="datetimeFigureOut">
              <a:rPr lang="en-US" smtClean="0"/>
              <a:t>3/26/2024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35970649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91DF31-3B06-4F16-ABF8-9A3517CEB10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1194621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91DF31-3B06-4F16-ABF8-9A3517CEB10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9C49D-9A24-44AC-B4F8-D8B5F86EBC19}" type="slidenum">
              <a:rPr lang="en-US" smtClean="0"/>
              <a:t>‹#›</a:t>
            </a:fld>
            <a:endParaRPr lang="en-US"/>
          </a:p>
        </p:txBody>
      </p:sp>
    </p:spTree>
    <p:extLst>
      <p:ext uri="{BB962C8B-B14F-4D97-AF65-F5344CB8AC3E}">
        <p14:creationId xmlns:p14="http://schemas.microsoft.com/office/powerpoint/2010/main" val="2225670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591DF31-3B06-4F16-ABF8-9A3517CEB100}" type="datetimeFigureOut">
              <a:rPr lang="en-US" smtClean="0"/>
              <a:t>3/26/2024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889C49D-9A24-44AC-B4F8-D8B5F86EBC19}" type="slidenum">
              <a:rPr lang="en-US" smtClean="0"/>
              <a:t>‹#›</a:t>
            </a:fld>
            <a:endParaRPr lang="en-US"/>
          </a:p>
        </p:txBody>
      </p:sp>
    </p:spTree>
    <p:extLst>
      <p:ext uri="{BB962C8B-B14F-4D97-AF65-F5344CB8AC3E}">
        <p14:creationId xmlns:p14="http://schemas.microsoft.com/office/powerpoint/2010/main" val="1371830340"/>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2D869-8D24-4AA3-881F-A38EBD09E950}"/>
              </a:ext>
            </a:extLst>
          </p:cNvPr>
          <p:cNvSpPr>
            <a:spLocks noGrp="1"/>
          </p:cNvSpPr>
          <p:nvPr>
            <p:ph type="ctrTitle"/>
          </p:nvPr>
        </p:nvSpPr>
        <p:spPr>
          <a:xfrm>
            <a:off x="1820223" y="2301511"/>
            <a:ext cx="7633982" cy="1127489"/>
          </a:xfrm>
        </p:spPr>
        <p:txBody>
          <a:bodyPr>
            <a:normAutofit fontScale="90000"/>
          </a:bodyPr>
          <a:lstStyle/>
          <a:p>
            <a:pPr algn="ctr"/>
            <a:r>
              <a:rPr lang="lv-LV" dirty="0" err="1">
                <a:latin typeface="Calibri" panose="020F0502020204030204" pitchFamily="34" charset="0"/>
                <a:cs typeface="Calibri" panose="020F0502020204030204" pitchFamily="34" charset="0"/>
              </a:rPr>
              <a:t>Gramatvēdības</a:t>
            </a:r>
            <a:r>
              <a:rPr lang="lv-LV" dirty="0">
                <a:latin typeface="Calibri" panose="020F0502020204030204" pitchFamily="34" charset="0"/>
                <a:cs typeface="Calibri" panose="020F0502020204030204" pitchFamily="34" charset="0"/>
              </a:rPr>
              <a:t>  </a:t>
            </a:r>
            <a:br>
              <a:rPr lang="lv-LV" dirty="0">
                <a:latin typeface="Calibri" panose="020F0502020204030204" pitchFamily="34" charset="0"/>
                <a:cs typeface="Calibri" panose="020F0502020204030204" pitchFamily="34" charset="0"/>
              </a:rPr>
            </a:br>
            <a:r>
              <a:rPr lang="lv-LV" dirty="0" err="1">
                <a:latin typeface="Calibri" panose="020F0502020204030204" pitchFamily="34" charset="0"/>
                <a:cs typeface="Calibri" panose="020F0502020204030204" pitchFamily="34" charset="0"/>
              </a:rPr>
              <a:t>programmatura</a:t>
            </a:r>
            <a:endParaRPr lang="en-US"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4463D125-15CC-415C-969F-160BD8DF60C7}"/>
              </a:ext>
            </a:extLst>
          </p:cNvPr>
          <p:cNvSpPr>
            <a:spLocks noGrp="1"/>
          </p:cNvSpPr>
          <p:nvPr>
            <p:ph type="subTitle" idx="1"/>
          </p:nvPr>
        </p:nvSpPr>
        <p:spPr>
          <a:xfrm>
            <a:off x="9454205" y="4803715"/>
            <a:ext cx="3249524" cy="2192703"/>
          </a:xfrm>
        </p:spPr>
        <p:txBody>
          <a:bodyPr>
            <a:noAutofit/>
          </a:bodyPr>
          <a:lstStyle/>
          <a:p>
            <a:r>
              <a:rPr lang="lv-LV" sz="1800" dirty="0" err="1">
                <a:latin typeface="Calibri" panose="020F0502020204030204" pitchFamily="34" charset="0"/>
                <a:cs typeface="Calibri" panose="020F0502020204030204" pitchFamily="34" charset="0"/>
              </a:rPr>
              <a:t>Rinats</a:t>
            </a:r>
            <a:r>
              <a:rPr lang="lv-LV" sz="1800" dirty="0">
                <a:latin typeface="Calibri" panose="020F0502020204030204" pitchFamily="34" charset="0"/>
                <a:cs typeface="Calibri" panose="020F0502020204030204" pitchFamily="34" charset="0"/>
              </a:rPr>
              <a:t> Andrejevs,</a:t>
            </a:r>
          </a:p>
          <a:p>
            <a:r>
              <a:rPr lang="lv-LV" sz="1800" dirty="0">
                <a:latin typeface="Calibri" panose="020F0502020204030204" pitchFamily="34" charset="0"/>
                <a:cs typeface="Calibri" panose="020F0502020204030204" pitchFamily="34" charset="0"/>
              </a:rPr>
              <a:t>Kaspars Cīrulis,</a:t>
            </a:r>
          </a:p>
          <a:p>
            <a:r>
              <a:rPr lang="lv-LV" sz="1800" dirty="0" err="1">
                <a:latin typeface="Calibri" panose="020F0502020204030204" pitchFamily="34" charset="0"/>
                <a:cs typeface="Calibri" panose="020F0502020204030204" pitchFamily="34" charset="0"/>
              </a:rPr>
              <a:t>Artemijs</a:t>
            </a:r>
            <a:r>
              <a:rPr lang="lv-LV" sz="1800" dirty="0">
                <a:latin typeface="Calibri" panose="020F0502020204030204" pitchFamily="34" charset="0"/>
                <a:cs typeface="Calibri" panose="020F0502020204030204" pitchFamily="34" charset="0"/>
              </a:rPr>
              <a:t> </a:t>
            </a:r>
            <a:r>
              <a:rPr lang="lv-LV" sz="1800" dirty="0" err="1">
                <a:latin typeface="Calibri" panose="020F0502020204030204" pitchFamily="34" charset="0"/>
                <a:cs typeface="Calibri" panose="020F0502020204030204" pitchFamily="34" charset="0"/>
              </a:rPr>
              <a:t>Drinkmanis</a:t>
            </a:r>
            <a:r>
              <a:rPr lang="lv-LV" sz="1800" dirty="0">
                <a:latin typeface="Calibri" panose="020F0502020204030204" pitchFamily="34" charset="0"/>
                <a:cs typeface="Calibri" panose="020F0502020204030204" pitchFamily="34" charset="0"/>
              </a:rPr>
              <a:t>,</a:t>
            </a:r>
          </a:p>
          <a:p>
            <a:r>
              <a:rPr lang="lv-LV" sz="1800" dirty="0">
                <a:latin typeface="Calibri" panose="020F0502020204030204" pitchFamily="34" charset="0"/>
                <a:cs typeface="Calibri" panose="020F0502020204030204" pitchFamily="34" charset="0"/>
              </a:rPr>
              <a:t>Oskars Kuzņecovs.</a:t>
            </a:r>
            <a:endParaRPr lang="en-US" sz="1800" dirty="0">
              <a:latin typeface="Calibri" panose="020F0502020204030204" pitchFamily="34" charset="0"/>
              <a:cs typeface="Calibri" panose="020F0502020204030204" pitchFamily="34" charset="0"/>
            </a:endParaRPr>
          </a:p>
        </p:txBody>
      </p:sp>
      <p:sp>
        <p:nvSpPr>
          <p:cNvPr id="4" name="Subtitle 2">
            <a:extLst>
              <a:ext uri="{FF2B5EF4-FFF2-40B4-BE49-F238E27FC236}">
                <a16:creationId xmlns:a16="http://schemas.microsoft.com/office/drawing/2014/main" id="{8F840E78-B812-40E1-939C-BFB1C49E0627}"/>
              </a:ext>
            </a:extLst>
          </p:cNvPr>
          <p:cNvSpPr txBox="1">
            <a:spLocks/>
          </p:cNvSpPr>
          <p:nvPr/>
        </p:nvSpPr>
        <p:spPr>
          <a:xfrm>
            <a:off x="7961152" y="5140672"/>
            <a:ext cx="3249524" cy="2192703"/>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2000" kern="1200" cap="all" baseline="0">
                <a:solidFill>
                  <a:schemeClr val="tx2"/>
                </a:solidFill>
                <a:latin typeface="+mn-lt"/>
                <a:ea typeface="+mn-ea"/>
                <a:cs typeface="+mn-cs"/>
              </a:defRPr>
            </a:lvl1pPr>
            <a:lvl2pPr marL="457200" indent="0" algn="ctr" defTabSz="914400" rtl="0" eaLnBrk="1" latinLnBrk="0" hangingPunct="1">
              <a:lnSpc>
                <a:spcPct val="120000"/>
              </a:lnSpc>
              <a:spcBef>
                <a:spcPts val="500"/>
              </a:spcBef>
              <a:buSzPct val="125000"/>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SzPct val="125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9pPr>
          </a:lstStyle>
          <a:p>
            <a:r>
              <a:rPr lang="lv-LV" sz="4800" dirty="0">
                <a:latin typeface="Calibri" panose="020F0502020204030204" pitchFamily="34" charset="0"/>
                <a:cs typeface="Calibri" panose="020F0502020204030204" pitchFamily="34" charset="0"/>
              </a:rPr>
              <a:t>12.6</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8928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1F2C-2D37-499E-81E3-865C90959B67}"/>
              </a:ext>
            </a:extLst>
          </p:cNvPr>
          <p:cNvSpPr>
            <a:spLocks noGrp="1"/>
          </p:cNvSpPr>
          <p:nvPr>
            <p:ph type="title"/>
          </p:nvPr>
        </p:nvSpPr>
        <p:spPr>
          <a:xfrm>
            <a:off x="1141413" y="38021"/>
            <a:ext cx="9905998" cy="1478570"/>
          </a:xfrm>
        </p:spPr>
        <p:txBody>
          <a:bodyPr/>
          <a:lstStyle/>
          <a:p>
            <a:r>
              <a:rPr lang="en-US" dirty="0" err="1">
                <a:latin typeface="Calibri" panose="020F0502020204030204" pitchFamily="34" charset="0"/>
                <a:cs typeface="Calibri" panose="020F0502020204030204" pitchFamily="34" charset="0"/>
              </a:rPr>
              <a:t>Pamatojums</a:t>
            </a:r>
            <a:r>
              <a:rPr lang="en-US" dirty="0">
                <a:latin typeface="Calibri" panose="020F0502020204030204" pitchFamily="34" charset="0"/>
                <a:cs typeface="Calibri" panose="020F0502020204030204" pitchFamily="34" charset="0"/>
              </a:rPr>
              <a:t> un </a:t>
            </a:r>
            <a:r>
              <a:rPr lang="en-US" dirty="0" err="1">
                <a:latin typeface="Calibri" panose="020F0502020204030204" pitchFamily="34" charset="0"/>
                <a:cs typeface="Calibri" panose="020F0502020204030204" pitchFamily="34" charset="0"/>
              </a:rPr>
              <a:t>Aktualitāte</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E6F228A-3CDA-48F3-8482-C95AD5041995}"/>
              </a:ext>
            </a:extLst>
          </p:cNvPr>
          <p:cNvSpPr>
            <a:spLocks noGrp="1"/>
          </p:cNvSpPr>
          <p:nvPr>
            <p:ph idx="1"/>
          </p:nvPr>
        </p:nvSpPr>
        <p:spPr>
          <a:xfrm>
            <a:off x="1141413" y="2249487"/>
            <a:ext cx="4839938" cy="3541714"/>
          </a:xfrm>
        </p:spPr>
        <p:txBody>
          <a:bodyPr>
            <a:normAutofit lnSpcReduction="10000"/>
          </a:bodyPr>
          <a:lstStyle/>
          <a:p>
            <a:pPr marL="0" indent="0">
              <a:buNone/>
            </a:pPr>
            <a:r>
              <a:rPr lang="lv-LV" dirty="0">
                <a:latin typeface="Calibri" panose="020F0502020204030204" pitchFamily="34" charset="0"/>
                <a:cs typeface="Calibri" panose="020F0502020204030204" pitchFamily="34" charset="0"/>
              </a:rPr>
              <a:t>Finanšu pārvaldības sistēma ir aktuāla tēma, jo mazi uzņēmumi un privātpersonas bieži saskaras ar nepieciešamību efektīvi organizēt savu finanšu plūsmu. Šāda sistēma palīdzētu vienkāršot grāmatvedību, uzraudzīt izdevumus un ienākumus, kā arī veikt finanšu analīzi.</a:t>
            </a:r>
            <a:endParaRPr lang="en-US"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9D698813-BF94-41CF-A32E-6C7262563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4377" y="1355731"/>
            <a:ext cx="5050173" cy="25058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EA30F8B6-DFBD-48E2-BEC3-C40F76875B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3239" y="4082984"/>
            <a:ext cx="3812447" cy="2541631"/>
          </a:xfrm>
          <a:prstGeom prst="rect">
            <a:avLst/>
          </a:prstGeom>
        </p:spPr>
      </p:pic>
    </p:spTree>
    <p:extLst>
      <p:ext uri="{BB962C8B-B14F-4D97-AF65-F5344CB8AC3E}">
        <p14:creationId xmlns:p14="http://schemas.microsoft.com/office/powerpoint/2010/main" val="3911894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E5E9C-8C02-4FBF-B5FC-DF21EFFD8139}"/>
              </a:ext>
            </a:extLst>
          </p:cNvPr>
          <p:cNvSpPr>
            <a:spLocks noGrp="1"/>
          </p:cNvSpPr>
          <p:nvPr>
            <p:ph type="title"/>
          </p:nvPr>
        </p:nvSpPr>
        <p:spPr/>
        <p:txBody>
          <a:bodyPr/>
          <a:lstStyle/>
          <a:p>
            <a:r>
              <a:rPr lang="lv-LV" dirty="0"/>
              <a:t>Programmas mērķis un mērķauditorija</a:t>
            </a:r>
            <a:endParaRPr lang="en-US" dirty="0"/>
          </a:p>
        </p:txBody>
      </p:sp>
      <p:sp>
        <p:nvSpPr>
          <p:cNvPr id="3" name="Content Placeholder 2">
            <a:extLst>
              <a:ext uri="{FF2B5EF4-FFF2-40B4-BE49-F238E27FC236}">
                <a16:creationId xmlns:a16="http://schemas.microsoft.com/office/drawing/2014/main" id="{6A699E17-F682-40CE-970F-3DF484392989}"/>
              </a:ext>
            </a:extLst>
          </p:cNvPr>
          <p:cNvSpPr>
            <a:spLocks noGrp="1"/>
          </p:cNvSpPr>
          <p:nvPr>
            <p:ph idx="1"/>
          </p:nvPr>
        </p:nvSpPr>
        <p:spPr>
          <a:xfrm>
            <a:off x="1082690" y="1840102"/>
            <a:ext cx="6568070" cy="4399380"/>
          </a:xfrm>
        </p:spPr>
        <p:txBody>
          <a:bodyPr>
            <a:normAutofit lnSpcReduction="10000"/>
          </a:bodyPr>
          <a:lstStyle/>
          <a:p>
            <a:pPr marL="0" indent="0" algn="l">
              <a:buNone/>
            </a:pPr>
            <a:r>
              <a:rPr lang="lv-LV" sz="1800" b="0" i="0" dirty="0">
                <a:effectLst/>
                <a:latin typeface="Calibri" panose="020F0502020204030204" pitchFamily="34" charset="0"/>
                <a:cs typeface="Calibri" panose="020F0502020204030204" pitchFamily="34" charset="0"/>
              </a:rPr>
              <a:t>Mūsu mērķis ir izveidot vienkāršu un funkcionālu finanšu pārvaldības sistēmu, kas būtu piemērota maziem uzņēmumiem un privātpersonām. Tās galvenie mērķi ir:</a:t>
            </a:r>
          </a:p>
          <a:p>
            <a:pPr algn="l">
              <a:buFont typeface="Arial" panose="020B0604020202020204" pitchFamily="34" charset="0"/>
              <a:buChar char="•"/>
            </a:pPr>
            <a:r>
              <a:rPr lang="lv-LV" sz="1800" b="0" i="0" dirty="0">
                <a:effectLst/>
                <a:latin typeface="Calibri" panose="020F0502020204030204" pitchFamily="34" charset="0"/>
                <a:cs typeface="Calibri" panose="020F0502020204030204" pitchFamily="34" charset="0"/>
              </a:rPr>
              <a:t>Automatizēt finanšu datu ievadi un uzskaiti.</a:t>
            </a:r>
          </a:p>
          <a:p>
            <a:pPr algn="l">
              <a:buFont typeface="Arial" panose="020B0604020202020204" pitchFamily="34" charset="0"/>
              <a:buChar char="•"/>
            </a:pPr>
            <a:r>
              <a:rPr lang="lv-LV" sz="1800" b="0" i="0" dirty="0">
                <a:effectLst/>
                <a:latin typeface="Calibri" panose="020F0502020204030204" pitchFamily="34" charset="0"/>
                <a:cs typeface="Calibri" panose="020F0502020204030204" pitchFamily="34" charset="0"/>
              </a:rPr>
              <a:t>Nodrošināt vieglu piekļuvi finanšu informācijai.</a:t>
            </a:r>
          </a:p>
          <a:p>
            <a:r>
              <a:rPr lang="lv-LV" sz="1800" b="0" i="0" dirty="0">
                <a:effectLst/>
                <a:latin typeface="Calibri" panose="020F0502020204030204" pitchFamily="34" charset="0"/>
                <a:cs typeface="Calibri" panose="020F0502020204030204" pitchFamily="34" charset="0"/>
              </a:rPr>
              <a:t>Palīdzēt veikt pareizu lēmumu pieņemšanu, pamatojoties uz finanšu analīzi.</a:t>
            </a:r>
          </a:p>
          <a:p>
            <a:pPr marL="0" indent="0" algn="l">
              <a:buNone/>
            </a:pPr>
            <a:r>
              <a:rPr lang="lv-LV" sz="1800" b="0" i="0" dirty="0">
                <a:effectLst/>
                <a:latin typeface="Calibri" panose="020F0502020204030204" pitchFamily="34" charset="0"/>
                <a:cs typeface="Calibri" panose="020F0502020204030204" pitchFamily="34" charset="0"/>
              </a:rPr>
              <a:t>Mūsu sistēma ir domāta šādai auditorijai:</a:t>
            </a:r>
          </a:p>
          <a:p>
            <a:pPr algn="l">
              <a:buFont typeface="Arial" panose="020B0604020202020204" pitchFamily="34" charset="0"/>
              <a:buChar char="•"/>
            </a:pPr>
            <a:r>
              <a:rPr lang="lv-LV" sz="1800" b="1" i="0" dirty="0">
                <a:effectLst/>
                <a:latin typeface="Calibri" panose="020F0502020204030204" pitchFamily="34" charset="0"/>
                <a:cs typeface="Calibri" panose="020F0502020204030204" pitchFamily="34" charset="0"/>
              </a:rPr>
              <a:t>Mazi uzņēmumi</a:t>
            </a:r>
            <a:r>
              <a:rPr lang="lv-LV" sz="1800" b="0" i="0" dirty="0">
                <a:effectLst/>
                <a:latin typeface="Calibri" panose="020F0502020204030204" pitchFamily="34" charset="0"/>
                <a:cs typeface="Calibri" panose="020F0502020204030204" pitchFamily="34" charset="0"/>
              </a:rPr>
              <a:t>: Kas vēlas vienkāršot savu grāmatvedību un uzraudzīt finanšu plūsmu.</a:t>
            </a:r>
          </a:p>
          <a:p>
            <a:pPr algn="l">
              <a:buFont typeface="Arial" panose="020B0604020202020204" pitchFamily="34" charset="0"/>
              <a:buChar char="•"/>
            </a:pPr>
            <a:r>
              <a:rPr lang="lv-LV" sz="1800" b="1" i="0" dirty="0">
                <a:effectLst/>
                <a:latin typeface="Calibri" panose="020F0502020204030204" pitchFamily="34" charset="0"/>
                <a:cs typeface="Calibri" panose="020F0502020204030204" pitchFamily="34" charset="0"/>
              </a:rPr>
              <a:t>Privātpersonas</a:t>
            </a:r>
            <a:r>
              <a:rPr lang="lv-LV" sz="1800" b="0" i="0" dirty="0">
                <a:effectLst/>
                <a:latin typeface="Calibri" panose="020F0502020204030204" pitchFamily="34" charset="0"/>
                <a:cs typeface="Calibri" panose="020F0502020204030204" pitchFamily="34" charset="0"/>
              </a:rPr>
              <a:t>: Kas vēlas kontrolēt savus personīgos finanses.</a:t>
            </a:r>
          </a:p>
          <a:p>
            <a:endParaRPr lang="en-US" sz="18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5CCAFE70-A93D-41CB-96DC-272AF6CCF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6624" y="4355009"/>
            <a:ext cx="3195316" cy="2173285"/>
          </a:xfrm>
          <a:prstGeom prst="rect">
            <a:avLst/>
          </a:prstGeom>
        </p:spPr>
      </p:pic>
      <p:pic>
        <p:nvPicPr>
          <p:cNvPr id="7" name="Picture 6">
            <a:extLst>
              <a:ext uri="{FF2B5EF4-FFF2-40B4-BE49-F238E27FC236}">
                <a16:creationId xmlns:a16="http://schemas.microsoft.com/office/drawing/2014/main" id="{58171C3A-DDB5-4672-B50F-61BCD9FE12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6007" y="2523334"/>
            <a:ext cx="2876550" cy="1590675"/>
          </a:xfrm>
          <a:prstGeom prst="rect">
            <a:avLst/>
          </a:prstGeom>
        </p:spPr>
      </p:pic>
    </p:spTree>
    <p:extLst>
      <p:ext uri="{BB962C8B-B14F-4D97-AF65-F5344CB8AC3E}">
        <p14:creationId xmlns:p14="http://schemas.microsoft.com/office/powerpoint/2010/main" val="297077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3548-06D7-4338-AD9B-1F2AEC1AE7B3}"/>
              </a:ext>
            </a:extLst>
          </p:cNvPr>
          <p:cNvSpPr>
            <a:spLocks noGrp="1"/>
          </p:cNvSpPr>
          <p:nvPr>
            <p:ph type="title"/>
          </p:nvPr>
        </p:nvSpPr>
        <p:spPr/>
        <p:txBody>
          <a:bodyPr/>
          <a:lstStyle/>
          <a:p>
            <a:r>
              <a:rPr lang="en-US" dirty="0" err="1">
                <a:latin typeface="Calibri" panose="020F0502020204030204" pitchFamily="34" charset="0"/>
                <a:cs typeface="Calibri" panose="020F0502020204030204" pitchFamily="34" charset="0"/>
              </a:rPr>
              <a:t>Izstrādāšanas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Principu</a:t>
            </a:r>
            <a:r>
              <a:rPr lang="en-US" dirty="0">
                <a:latin typeface="Calibri" panose="020F0502020204030204" pitchFamily="34" charset="0"/>
                <a:cs typeface="Calibri" panose="020F0502020204030204" pitchFamily="34" charset="0"/>
              </a:rPr>
              <a:t> “Waterfall” </a:t>
            </a:r>
            <a:r>
              <a:rPr lang="en-US" dirty="0" err="1">
                <a:latin typeface="Calibri" panose="020F0502020204030204" pitchFamily="34" charset="0"/>
                <a:cs typeface="Calibri" panose="020F0502020204030204" pitchFamily="34" charset="0"/>
              </a:rPr>
              <a:t>Izvēles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Pamatojums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E1A8412-7A20-47B7-85DE-4AE9F0C73EAE}"/>
              </a:ext>
            </a:extLst>
          </p:cNvPr>
          <p:cNvSpPr>
            <a:spLocks noGrp="1"/>
          </p:cNvSpPr>
          <p:nvPr>
            <p:ph idx="1"/>
          </p:nvPr>
        </p:nvSpPr>
        <p:spPr>
          <a:xfrm>
            <a:off x="1141412" y="2249487"/>
            <a:ext cx="5687227" cy="3541714"/>
          </a:xfrm>
        </p:spPr>
        <p:txBody>
          <a:bodyPr>
            <a:normAutofit/>
          </a:bodyPr>
          <a:lstStyle/>
          <a:p>
            <a:pPr marL="0" indent="0" algn="l">
              <a:buNone/>
            </a:pPr>
            <a:r>
              <a:rPr lang="lv-LV" sz="2000" b="0" i="0" dirty="0">
                <a:effectLst/>
                <a:latin typeface="Calibri" panose="020F0502020204030204" pitchFamily="34" charset="0"/>
                <a:cs typeface="Calibri" panose="020F0502020204030204" pitchFamily="34" charset="0"/>
              </a:rPr>
              <a:t>Izvēlējāmies izstrādāšanas principu “</a:t>
            </a:r>
            <a:r>
              <a:rPr lang="lv-LV" sz="2000" b="0" i="0" dirty="0" err="1">
                <a:effectLst/>
                <a:latin typeface="Calibri" panose="020F0502020204030204" pitchFamily="34" charset="0"/>
                <a:cs typeface="Calibri" panose="020F0502020204030204" pitchFamily="34" charset="0"/>
              </a:rPr>
              <a:t>Waterfall</a:t>
            </a:r>
            <a:r>
              <a:rPr lang="lv-LV" sz="2000" b="0" i="0" dirty="0">
                <a:effectLst/>
                <a:latin typeface="Calibri" panose="020F0502020204030204" pitchFamily="34" charset="0"/>
                <a:cs typeface="Calibri" panose="020F0502020204030204" pitchFamily="34" charset="0"/>
              </a:rPr>
              <a:t>”, jo tas ļauj mums:</a:t>
            </a:r>
          </a:p>
          <a:p>
            <a:r>
              <a:rPr lang="lv-LV" sz="2000" b="1" i="0" dirty="0">
                <a:effectLst/>
                <a:latin typeface="Calibri" panose="020F0502020204030204" pitchFamily="34" charset="0"/>
                <a:cs typeface="Calibri" panose="020F0502020204030204" pitchFamily="34" charset="0"/>
              </a:rPr>
              <a:t>Plānot</a:t>
            </a:r>
            <a:r>
              <a:rPr lang="lv-LV" sz="2000" b="0" i="0" dirty="0">
                <a:effectLst/>
                <a:latin typeface="Calibri" panose="020F0502020204030204" pitchFamily="34" charset="0"/>
                <a:cs typeface="Calibri" panose="020F0502020204030204" pitchFamily="34" charset="0"/>
              </a:rPr>
              <a:t>: Iepriekš definēt visus posmus un to secību.</a:t>
            </a:r>
          </a:p>
          <a:p>
            <a:r>
              <a:rPr lang="lv-LV" sz="2000" b="1" i="0" dirty="0">
                <a:effectLst/>
                <a:latin typeface="Calibri" panose="020F0502020204030204" pitchFamily="34" charset="0"/>
                <a:cs typeface="Calibri" panose="020F0502020204030204" pitchFamily="34" charset="0"/>
              </a:rPr>
              <a:t>Izstrādāt</a:t>
            </a:r>
            <a:r>
              <a:rPr lang="lv-LV" sz="2000" b="0" i="0" dirty="0">
                <a:effectLst/>
                <a:latin typeface="Calibri" panose="020F0502020204030204" pitchFamily="34" charset="0"/>
                <a:cs typeface="Calibri" panose="020F0502020204030204" pitchFamily="34" charset="0"/>
              </a:rPr>
              <a:t>: Veikt katru posmu secīgi, nodrošinot kvalitāti.</a:t>
            </a:r>
          </a:p>
          <a:p>
            <a:r>
              <a:rPr lang="lv-LV" sz="2000" b="1" i="0" dirty="0">
                <a:effectLst/>
                <a:latin typeface="Calibri" panose="020F0502020204030204" pitchFamily="34" charset="0"/>
                <a:cs typeface="Calibri" panose="020F0502020204030204" pitchFamily="34" charset="0"/>
              </a:rPr>
              <a:t>Testēt</a:t>
            </a:r>
            <a:r>
              <a:rPr lang="lv-LV" sz="2000" b="0" i="0" dirty="0">
                <a:effectLst/>
                <a:latin typeface="Calibri" panose="020F0502020204030204" pitchFamily="34" charset="0"/>
                <a:cs typeface="Calibri" panose="020F0502020204030204" pitchFamily="34" charset="0"/>
              </a:rPr>
              <a:t>: Pārliecināties, ka katrs posms darbojas pareizi.</a:t>
            </a:r>
          </a:p>
          <a:p>
            <a:r>
              <a:rPr lang="lv-LV" sz="2000" b="1" i="0" dirty="0">
                <a:effectLst/>
                <a:latin typeface="Calibri" panose="020F0502020204030204" pitchFamily="34" charset="0"/>
                <a:cs typeface="Calibri" panose="020F0502020204030204" pitchFamily="34" charset="0"/>
              </a:rPr>
              <a:t>Ieviest</a:t>
            </a:r>
            <a:r>
              <a:rPr lang="lv-LV" sz="2000" b="0" i="0" dirty="0">
                <a:effectLst/>
                <a:latin typeface="Calibri" panose="020F0502020204030204" pitchFamily="34" charset="0"/>
                <a:cs typeface="Calibri" panose="020F0502020204030204" pitchFamily="34" charset="0"/>
              </a:rPr>
              <a:t>: Pabeigt projektu un nodot to lietotājiem.</a:t>
            </a:r>
          </a:p>
          <a:p>
            <a:pPr marL="0" indent="0">
              <a:buNone/>
            </a:pPr>
            <a:endParaRPr lang="en-US" sz="20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1F9AA51C-FF01-48BF-9F88-7250B39897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8476" y="2941720"/>
            <a:ext cx="4110605" cy="2312216"/>
          </a:xfrm>
          <a:prstGeom prst="rect">
            <a:avLst/>
          </a:prstGeom>
        </p:spPr>
      </p:pic>
    </p:spTree>
    <p:extLst>
      <p:ext uri="{BB962C8B-B14F-4D97-AF65-F5344CB8AC3E}">
        <p14:creationId xmlns:p14="http://schemas.microsoft.com/office/powerpoint/2010/main" val="1967574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2862-EEDE-4EB6-A59A-D60120971B41}"/>
              </a:ext>
            </a:extLst>
          </p:cNvPr>
          <p:cNvSpPr>
            <a:spLocks noGrp="1"/>
          </p:cNvSpPr>
          <p:nvPr>
            <p:ph type="title"/>
          </p:nvPr>
        </p:nvSpPr>
        <p:spPr/>
        <p:txBody>
          <a:bodyPr/>
          <a:lstStyle/>
          <a:p>
            <a:r>
              <a:rPr lang="en-US" dirty="0" err="1">
                <a:latin typeface="Calibri" panose="020F0502020204030204" pitchFamily="34" charset="0"/>
                <a:cs typeface="Calibri" panose="020F0502020204030204" pitchFamily="34" charset="0"/>
              </a:rPr>
              <a:t>Kopsavilkums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B4A1117-D48F-41F6-8975-CAEEDD128378}"/>
              </a:ext>
            </a:extLst>
          </p:cNvPr>
          <p:cNvSpPr>
            <a:spLocks noGrp="1"/>
          </p:cNvSpPr>
          <p:nvPr>
            <p:ph idx="1"/>
          </p:nvPr>
        </p:nvSpPr>
        <p:spPr>
          <a:xfrm>
            <a:off x="1141412" y="2249487"/>
            <a:ext cx="5183887" cy="3541714"/>
          </a:xfrm>
        </p:spPr>
        <p:txBody>
          <a:bodyPr/>
          <a:lstStyle/>
          <a:p>
            <a:pPr marL="0" indent="0">
              <a:buNone/>
            </a:pPr>
            <a:r>
              <a:rPr lang="lv-LV" dirty="0">
                <a:latin typeface="Calibri" panose="020F0502020204030204" pitchFamily="34" charset="0"/>
                <a:cs typeface="Calibri" panose="020F0502020204030204" pitchFamily="34" charset="0"/>
              </a:rPr>
              <a:t>Finanšu Pārvaldības Sistēma ir paredzēta maziem uzņēmumiem un privātpersonām, kuri vēlas vienkāršot finanšu uzskaiti un analīzi. Izmantojot izstrādāšanas principu “</a:t>
            </a:r>
            <a:r>
              <a:rPr lang="lv-LV" dirty="0" err="1">
                <a:latin typeface="Calibri" panose="020F0502020204030204" pitchFamily="34" charset="0"/>
                <a:cs typeface="Calibri" panose="020F0502020204030204" pitchFamily="34" charset="0"/>
              </a:rPr>
              <a:t>Waterfall</a:t>
            </a:r>
            <a:r>
              <a:rPr lang="lv-LV" dirty="0">
                <a:latin typeface="Calibri" panose="020F0502020204030204" pitchFamily="34" charset="0"/>
                <a:cs typeface="Calibri" panose="020F0502020204030204" pitchFamily="34" charset="0"/>
              </a:rPr>
              <a:t>”, mēs plānojam izveidot funkcionālu un viegli lietojamu risinājumu.</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6481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76F9-ED7C-4837-836D-149CB22F4644}"/>
              </a:ext>
            </a:extLst>
          </p:cNvPr>
          <p:cNvSpPr>
            <a:spLocks noGrp="1"/>
          </p:cNvSpPr>
          <p:nvPr>
            <p:ph type="title"/>
          </p:nvPr>
        </p:nvSpPr>
        <p:spPr>
          <a:xfrm>
            <a:off x="1143001" y="2689715"/>
            <a:ext cx="9905998" cy="1478570"/>
          </a:xfrm>
        </p:spPr>
        <p:txBody>
          <a:bodyPr/>
          <a:lstStyle/>
          <a:p>
            <a:pPr algn="ctr"/>
            <a:r>
              <a:rPr lang="en-US" dirty="0" err="1"/>
              <a:t>Paldies</a:t>
            </a:r>
            <a:r>
              <a:rPr lang="en-US" dirty="0"/>
              <a:t> par </a:t>
            </a:r>
            <a:r>
              <a:rPr lang="en-US" dirty="0" err="1"/>
              <a:t>uzman</a:t>
            </a:r>
            <a:r>
              <a:rPr lang="lv-LV" dirty="0" err="1"/>
              <a:t>ību</a:t>
            </a:r>
            <a:endParaRPr lang="en-US" dirty="0"/>
          </a:p>
        </p:txBody>
      </p:sp>
    </p:spTree>
    <p:extLst>
      <p:ext uri="{BB962C8B-B14F-4D97-AF65-F5344CB8AC3E}">
        <p14:creationId xmlns:p14="http://schemas.microsoft.com/office/powerpoint/2010/main" val="14778627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32</TotalTime>
  <Words>234</Words>
  <Application>Microsoft Office PowerPoint</Application>
  <PresentationFormat>Widescreen</PresentationFormat>
  <Paragraphs>25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Tw Cen MT</vt:lpstr>
      <vt:lpstr>Circuit</vt:lpstr>
      <vt:lpstr>Gramatvēdības   programmatura</vt:lpstr>
      <vt:lpstr>Pamatojums un Aktualitāte</vt:lpstr>
      <vt:lpstr>Programmas mērķis un mērķauditorija</vt:lpstr>
      <vt:lpstr>Izstrādāšanas Principu “Waterfall” Izvēles Pamatojums</vt:lpstr>
      <vt:lpstr>Kopsavilkums</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Dokumentacija</dc:title>
  <dc:creator>RVKG</dc:creator>
  <cp:lastModifiedBy>RVKG</cp:lastModifiedBy>
  <cp:revision>34</cp:revision>
  <dcterms:created xsi:type="dcterms:W3CDTF">2024-03-22T11:35:11Z</dcterms:created>
  <dcterms:modified xsi:type="dcterms:W3CDTF">2024-03-26T11:37:44Z</dcterms:modified>
</cp:coreProperties>
</file>